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78" r:id="rId3"/>
    <p:sldId id="279" r:id="rId4"/>
    <p:sldId id="280" r:id="rId5"/>
    <p:sldId id="281" r:id="rId6"/>
    <p:sldId id="256" r:id="rId7"/>
    <p:sldId id="257" r:id="rId8"/>
    <p:sldId id="258" r:id="rId9"/>
    <p:sldId id="260" r:id="rId10"/>
    <p:sldId id="259" r:id="rId11"/>
    <p:sldId id="261" r:id="rId12"/>
    <p:sldId id="268" r:id="rId13"/>
    <p:sldId id="303" r:id="rId14"/>
    <p:sldId id="282" r:id="rId15"/>
    <p:sldId id="283" r:id="rId16"/>
    <p:sldId id="284" r:id="rId17"/>
    <p:sldId id="272" r:id="rId18"/>
    <p:sldId id="285" r:id="rId19"/>
    <p:sldId id="286" r:id="rId20"/>
    <p:sldId id="287" r:id="rId21"/>
    <p:sldId id="288" r:id="rId22"/>
    <p:sldId id="269" r:id="rId23"/>
    <p:sldId id="263" r:id="rId24"/>
    <p:sldId id="264" r:id="rId25"/>
    <p:sldId id="265" r:id="rId26"/>
    <p:sldId id="292" r:id="rId27"/>
    <p:sldId id="289" r:id="rId28"/>
    <p:sldId id="304" r:id="rId29"/>
    <p:sldId id="297" r:id="rId30"/>
    <p:sldId id="298" r:id="rId31"/>
    <p:sldId id="299" r:id="rId32"/>
    <p:sldId id="300" r:id="rId33"/>
    <p:sldId id="301" r:id="rId34"/>
    <p:sldId id="305" r:id="rId35"/>
    <p:sldId id="291" r:id="rId36"/>
    <p:sldId id="294" r:id="rId37"/>
    <p:sldId id="293" r:id="rId38"/>
    <p:sldId id="295" r:id="rId39"/>
    <p:sldId id="296" r:id="rId40"/>
    <p:sldId id="27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78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249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03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4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D811-2064-4D1A-9AEB-9B6D7417310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F69431-4A63-4D89-A7AA-9CB7DE7C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.ruh.ac.lk/" TargetMode="External"/><Relationship Id="rId2" Type="http://schemas.openxmlformats.org/officeDocument/2006/relationships/hyperlink" Target="http://www.lms.medi.ruh.ac.l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ms.medi.ruh.ac.lk/course/index.php?categoryid=12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zoom.u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://www.medi.ruh.ac.lk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paravi.ruh.ac.lk/prerumi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it@med.ruh.ac.l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E2B9-A93F-44E3-9FFD-A1CE369C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106" y="2148109"/>
            <a:ext cx="8911687" cy="2663587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Faculty of Medicine</a:t>
            </a:r>
            <a:br>
              <a:rPr lang="en-GB" sz="4800" dirty="0"/>
            </a:br>
            <a:r>
              <a:rPr lang="en-GB" sz="4800" dirty="0"/>
              <a:t>University of Ruhuna</a:t>
            </a:r>
          </a:p>
        </p:txBody>
      </p:sp>
    </p:spTree>
    <p:extLst>
      <p:ext uri="{BB962C8B-B14F-4D97-AF65-F5344CB8AC3E}">
        <p14:creationId xmlns:p14="http://schemas.microsoft.com/office/powerpoint/2010/main" val="71947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4174-B43D-4815-AD45-7BB71002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application-Open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A503-8A3E-4213-8EFC-AC8E1760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     </a:t>
            </a:r>
            <a:r>
              <a:rPr lang="en-US" dirty="0" err="1"/>
              <a:t>aTutor</a:t>
            </a:r>
            <a:endParaRPr lang="en-US" dirty="0"/>
          </a:p>
          <a:p>
            <a:r>
              <a:rPr lang="en-US" dirty="0"/>
              <a:t>    Canvas</a:t>
            </a:r>
          </a:p>
          <a:p>
            <a:r>
              <a:rPr lang="en-US" dirty="0"/>
              <a:t>    </a:t>
            </a:r>
            <a:r>
              <a:rPr lang="en-US" dirty="0" err="1"/>
              <a:t>Chamilo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Claroline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eFront</a:t>
            </a:r>
            <a:endParaRPr lang="en-US" dirty="0"/>
          </a:p>
          <a:p>
            <a:r>
              <a:rPr lang="en-US" dirty="0"/>
              <a:t>    ILIAS</a:t>
            </a:r>
          </a:p>
          <a:p>
            <a:r>
              <a:rPr lang="en-US" dirty="0"/>
              <a:t>    LAMS</a:t>
            </a:r>
          </a:p>
          <a:p>
            <a:r>
              <a:rPr lang="en-US" dirty="0"/>
              <a:t>    LON-CAPA</a:t>
            </a:r>
          </a:p>
          <a:p>
            <a:r>
              <a:rPr lang="en-US" dirty="0"/>
              <a:t>    </a:t>
            </a:r>
            <a:r>
              <a:rPr lang="en-US" sz="6000" b="1" dirty="0">
                <a:solidFill>
                  <a:schemeClr val="accent2"/>
                </a:solidFill>
              </a:rPr>
              <a:t>Moodle</a:t>
            </a:r>
          </a:p>
          <a:p>
            <a:r>
              <a:rPr lang="en-US" dirty="0"/>
              <a:t>    OLAT</a:t>
            </a:r>
          </a:p>
          <a:p>
            <a:r>
              <a:rPr lang="en-US" dirty="0"/>
              <a:t>    </a:t>
            </a:r>
            <a:r>
              <a:rPr lang="en-US" dirty="0" err="1"/>
              <a:t>OpenOLAT</a:t>
            </a:r>
            <a:endParaRPr lang="en-US" dirty="0"/>
          </a:p>
          <a:p>
            <a:r>
              <a:rPr lang="en-US" dirty="0"/>
              <a:t>    Sakai</a:t>
            </a:r>
          </a:p>
          <a:p>
            <a:r>
              <a:rPr lang="en-US" dirty="0"/>
              <a:t>    SWAD</a:t>
            </a:r>
          </a:p>
          <a:p>
            <a:r>
              <a:rPr lang="en-US" dirty="0"/>
              <a:t>    </a:t>
            </a:r>
            <a:r>
              <a:rPr lang="en-US" dirty="0" err="1"/>
              <a:t>WeBWorK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2CB46-E50C-40D1-8D5A-F7C51EE37F63}"/>
              </a:ext>
            </a:extLst>
          </p:cNvPr>
          <p:cNvSpPr/>
          <p:nvPr/>
        </p:nvSpPr>
        <p:spPr>
          <a:xfrm>
            <a:off x="6467061" y="1736035"/>
            <a:ext cx="4943061" cy="1789043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334B-577D-4AB4-BE28-34C72B2D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F138-973D-4C6F-A506-CA8A50DE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828800"/>
          </a:xfrm>
        </p:spPr>
        <p:txBody>
          <a:bodyPr>
            <a:noAutofit/>
          </a:bodyPr>
          <a:lstStyle/>
          <a:p>
            <a:r>
              <a:rPr lang="en-US" sz="2400" dirty="0"/>
              <a:t>Moodle is a free and open-source learning management system (LMS) written in PHP and distributed under the GNU General Public License.[5][6] Developed on pedagogical principles,[7][8] Moodle is used for blended learning, distance education, flipped classroom and other e-learning projects in schools, universities, workplaces and other sectors.[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8A6BB-88CC-4DC5-917C-B574CF4BB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280" y="4706385"/>
            <a:ext cx="5044213" cy="12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2CBD-7EBA-46F1-8FD8-B00ABB41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Faculty of Medicine LMS?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68C0-402C-40AB-B480-5EE8BA4D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r>
              <a:rPr lang="en-US" sz="4000" dirty="0"/>
              <a:t>Refer direct link</a:t>
            </a:r>
          </a:p>
          <a:p>
            <a:pPr lvl="1"/>
            <a:r>
              <a:rPr lang="en-US" sz="4000" dirty="0">
                <a:hlinkClick r:id="rId2"/>
              </a:rPr>
              <a:t>http://www.lms.medi.ruh.ac.lk</a:t>
            </a:r>
            <a:endParaRPr lang="en-US" sz="4000" dirty="0"/>
          </a:p>
          <a:p>
            <a:pPr lvl="1"/>
            <a:endParaRPr lang="en-US" sz="2000" dirty="0"/>
          </a:p>
          <a:p>
            <a:r>
              <a:rPr lang="en-US" sz="4000" dirty="0"/>
              <a:t>Or access Faculty of Medicine main web</a:t>
            </a:r>
          </a:p>
          <a:p>
            <a:pPr lvl="1"/>
            <a:r>
              <a:rPr lang="en-US" sz="3800" dirty="0">
                <a:hlinkClick r:id="rId3"/>
              </a:rPr>
              <a:t>http://www.medi.ruh.ac.lk/</a:t>
            </a:r>
            <a:r>
              <a:rPr lang="en-US" sz="3800" dirty="0"/>
              <a:t> and select the “</a:t>
            </a:r>
            <a:r>
              <a:rPr lang="en-US" sz="3800" b="1" dirty="0"/>
              <a:t>For student</a:t>
            </a:r>
            <a:r>
              <a:rPr lang="en-US" sz="3800" dirty="0"/>
              <a:t>” in menu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9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EFAC-3270-4B5E-ABBE-6C976D53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Minimum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14BEA-6BE3-4A16-A254-D14A82E5B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Computer with internet connection</a:t>
            </a:r>
          </a:p>
        </p:txBody>
      </p:sp>
    </p:spTree>
    <p:extLst>
      <p:ext uri="{BB962C8B-B14F-4D97-AF65-F5344CB8AC3E}">
        <p14:creationId xmlns:p14="http://schemas.microsoft.com/office/powerpoint/2010/main" val="212310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DD9E-DC9A-4401-9506-D9CBDC71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 to the 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A540B6-94DD-42C4-AADA-C0C9886EA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26" y="1708090"/>
            <a:ext cx="6257648" cy="4651569"/>
          </a:xfrm>
        </p:spPr>
      </p:pic>
    </p:spTree>
    <p:extLst>
      <p:ext uri="{BB962C8B-B14F-4D97-AF65-F5344CB8AC3E}">
        <p14:creationId xmlns:p14="http://schemas.microsoft.com/office/powerpoint/2010/main" val="342512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EB692-9518-4F76-AF19-D1640CC2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1729-810D-4BEA-9E99-1CBB0AFC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1478"/>
            <a:ext cx="9602788" cy="3167270"/>
          </a:xfrm>
        </p:spPr>
        <p:txBody>
          <a:bodyPr>
            <a:noAutofit/>
          </a:bodyPr>
          <a:lstStyle/>
          <a:p>
            <a:r>
              <a:rPr lang="en-US" sz="4400" dirty="0"/>
              <a:t>Username (ex:)</a:t>
            </a:r>
          </a:p>
          <a:p>
            <a:pPr lvl="1"/>
            <a:r>
              <a:rPr lang="en-US" sz="4400" dirty="0"/>
              <a:t>If Registration Number MD/2025/8500</a:t>
            </a:r>
          </a:p>
          <a:p>
            <a:pPr lvl="1"/>
            <a:r>
              <a:rPr lang="en-US" sz="4400" dirty="0"/>
              <a:t>Username will be </a:t>
            </a:r>
            <a:r>
              <a:rPr lang="en-US" sz="4400" b="1" dirty="0">
                <a:solidFill>
                  <a:schemeClr val="accent2"/>
                </a:solidFill>
              </a:rPr>
              <a:t>md8500</a:t>
            </a:r>
          </a:p>
          <a:p>
            <a:r>
              <a:rPr lang="en-US" sz="4400" dirty="0"/>
              <a:t>Password</a:t>
            </a:r>
          </a:p>
          <a:p>
            <a:pPr lvl="1"/>
            <a:r>
              <a:rPr lang="en-US" sz="4400" b="1" dirty="0">
                <a:solidFill>
                  <a:schemeClr val="accent2"/>
                </a:solidFill>
              </a:rPr>
              <a:t>Med43@2020_Pwd</a:t>
            </a:r>
          </a:p>
        </p:txBody>
      </p:sp>
    </p:spTree>
    <p:extLst>
      <p:ext uri="{BB962C8B-B14F-4D97-AF65-F5344CB8AC3E}">
        <p14:creationId xmlns:p14="http://schemas.microsoft.com/office/powerpoint/2010/main" val="66079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7B06-4905-4843-AE78-DE9A96C3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Details (cont..)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ED0C3-54ED-4E8F-932C-678FB8CB1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Username:</a:t>
            </a:r>
          </a:p>
          <a:p>
            <a:pPr lvl="1"/>
            <a:r>
              <a:rPr lang="en-US" sz="4000" dirty="0"/>
              <a:t>Ex: MD/2025/8500 -&gt; </a:t>
            </a:r>
            <a:r>
              <a:rPr lang="en-US" sz="4000" b="1" dirty="0">
                <a:solidFill>
                  <a:schemeClr val="accent2"/>
                </a:solidFill>
              </a:rPr>
              <a:t>md8500</a:t>
            </a:r>
          </a:p>
          <a:p>
            <a:r>
              <a:rPr lang="en-US" sz="4000" dirty="0"/>
              <a:t>Password:</a:t>
            </a:r>
          </a:p>
          <a:p>
            <a:pPr lvl="1"/>
            <a:r>
              <a:rPr lang="en-US" sz="6000" b="1" dirty="0">
                <a:solidFill>
                  <a:schemeClr val="accent2"/>
                </a:solidFill>
              </a:rPr>
              <a:t>Med43@2020_Pwd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5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2FFA-874D-4769-A7F8-53DE97D0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Change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3301-E87D-45A9-9773-80CD55493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sz="4000" dirty="0"/>
              <a:t>Dashboard / ► Preferences </a:t>
            </a:r>
          </a:p>
          <a:p>
            <a:endParaRPr lang="en-US" sz="4000" dirty="0"/>
          </a:p>
          <a:p>
            <a:r>
              <a:rPr lang="en-US" sz="4000" dirty="0"/>
              <a:t>will direct you for manage your password.</a:t>
            </a:r>
          </a:p>
          <a:p>
            <a:pPr marL="0" indent="0">
              <a:buNone/>
            </a:pPr>
            <a:endParaRPr lang="en-US" sz="4000" dirty="0"/>
          </a:p>
          <a:p>
            <a:pPr lvl="1"/>
            <a:r>
              <a:rPr lang="en-US" sz="4300" dirty="0"/>
              <a:t>Change password</a:t>
            </a:r>
          </a:p>
        </p:txBody>
      </p:sp>
    </p:spTree>
    <p:extLst>
      <p:ext uri="{BB962C8B-B14F-4D97-AF65-F5344CB8AC3E}">
        <p14:creationId xmlns:p14="http://schemas.microsoft.com/office/powerpoint/2010/main" val="293611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406069-A838-4223-8AFA-E6975B548989}"/>
              </a:ext>
            </a:extLst>
          </p:cNvPr>
          <p:cNvGrpSpPr/>
          <p:nvPr/>
        </p:nvGrpSpPr>
        <p:grpSpPr>
          <a:xfrm>
            <a:off x="2964001" y="717452"/>
            <a:ext cx="6263997" cy="4754880"/>
            <a:chOff x="3034747" y="1997612"/>
            <a:chExt cx="4815025" cy="41553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8B8B0A-F6BE-4C79-B405-AF8ACA157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304" t="10713" r="41726" b="57856"/>
            <a:stretch/>
          </p:blipFill>
          <p:spPr>
            <a:xfrm>
              <a:off x="3034747" y="1997612"/>
              <a:ext cx="4815025" cy="415536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67ADC5-C767-4286-9F91-E87F60BE9BB3}"/>
                </a:ext>
              </a:extLst>
            </p:cNvPr>
            <p:cNvSpPr/>
            <p:nvPr/>
          </p:nvSpPr>
          <p:spPr>
            <a:xfrm>
              <a:off x="3034747" y="2146852"/>
              <a:ext cx="1603514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233654-CBC5-4F50-9535-987D1802F9E1}"/>
                </a:ext>
              </a:extLst>
            </p:cNvPr>
            <p:cNvSpPr/>
            <p:nvPr/>
          </p:nvSpPr>
          <p:spPr>
            <a:xfrm>
              <a:off x="3034747" y="5459896"/>
              <a:ext cx="622853" cy="318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094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254E88-832F-49D1-9822-8C4DED59A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13" y="610226"/>
            <a:ext cx="6670963" cy="5438452"/>
          </a:xfrm>
        </p:spPr>
      </p:pic>
    </p:spTree>
    <p:extLst>
      <p:ext uri="{BB962C8B-B14F-4D97-AF65-F5344CB8AC3E}">
        <p14:creationId xmlns:p14="http://schemas.microsoft.com/office/powerpoint/2010/main" val="185673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83BD-F4CF-43E3-BC18-AB8E2EF8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43" y="15385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Introduction to Information Systems  of the Faculty of Medicine.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BEAC3-940E-4790-B3D4-63CAFAF8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443" y="4808364"/>
            <a:ext cx="8915400" cy="19460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D.D.J </a:t>
            </a:r>
            <a:r>
              <a:rPr lang="en-US" dirty="0" err="1"/>
              <a:t>Withana</a:t>
            </a:r>
            <a:r>
              <a:rPr lang="en-US" dirty="0"/>
              <a:t> (B.Sc. col, M.Sc. col)</a:t>
            </a:r>
          </a:p>
          <a:p>
            <a:pPr marL="0" indent="0">
              <a:buNone/>
            </a:pPr>
            <a:r>
              <a:rPr lang="en-US" dirty="0"/>
              <a:t>Computer Programmer &amp; System Analyst</a:t>
            </a:r>
          </a:p>
          <a:p>
            <a:pPr marL="0" indent="0">
              <a:buNone/>
            </a:pPr>
            <a:r>
              <a:rPr lang="en-US" dirty="0"/>
              <a:t>Faculty of Medicine</a:t>
            </a:r>
          </a:p>
          <a:p>
            <a:pPr marL="0" indent="0">
              <a:buNone/>
            </a:pPr>
            <a:r>
              <a:rPr lang="en-US" dirty="0"/>
              <a:t>University of Ruhuna.</a:t>
            </a:r>
          </a:p>
        </p:txBody>
      </p:sp>
    </p:spTree>
    <p:extLst>
      <p:ext uri="{BB962C8B-B14F-4D97-AF65-F5344CB8AC3E}">
        <p14:creationId xmlns:p14="http://schemas.microsoft.com/office/powerpoint/2010/main" val="3979610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B083-99D2-4379-8125-3A401268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Course Structure for Foundation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78949-3AA5-4C9E-9C20-2704DDB9F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4000" b="1"/>
              <a:t>Course categories</a:t>
            </a:r>
          </a:p>
          <a:p>
            <a:pPr lvl="1"/>
            <a:r>
              <a:rPr lang="en-US" sz="4000"/>
              <a:t>Undergraduate </a:t>
            </a:r>
            <a:r>
              <a:rPr lang="en-US" sz="4000" dirty="0"/>
              <a:t>/ ►</a:t>
            </a:r>
          </a:p>
          <a:p>
            <a:pPr lvl="2"/>
            <a:r>
              <a:rPr lang="en-US" sz="4000" dirty="0"/>
              <a:t> MBBS Degree </a:t>
            </a:r>
            <a:r>
              <a:rPr lang="en-US" sz="4000" dirty="0" err="1"/>
              <a:t>Programe</a:t>
            </a:r>
            <a:r>
              <a:rPr lang="en-US" sz="4000" dirty="0"/>
              <a:t> / ►</a:t>
            </a:r>
          </a:p>
          <a:p>
            <a:pPr lvl="2"/>
            <a:r>
              <a:rPr lang="en-US" sz="4000" b="1" dirty="0">
                <a:hlinkClick r:id="rId2"/>
              </a:rPr>
              <a:t>Foundation Module - 2021 -43rd Batch of Students</a:t>
            </a:r>
            <a:r>
              <a:rPr lang="en-US" sz="4000" b="1" dirty="0"/>
              <a:t> </a:t>
            </a:r>
            <a:r>
              <a:rPr lang="en-US" sz="4000" dirty="0"/>
              <a:t>/ ►</a:t>
            </a:r>
          </a:p>
          <a:p>
            <a:pPr lvl="2"/>
            <a:r>
              <a:rPr lang="en-US" sz="4000" b="1" dirty="0">
                <a:solidFill>
                  <a:schemeClr val="accent2"/>
                </a:solidFill>
              </a:rPr>
              <a:t>English Program - 2021 -43rd Batch of Students</a:t>
            </a:r>
            <a:r>
              <a:rPr lang="en-US" sz="4000" dirty="0"/>
              <a:t>/ ►</a:t>
            </a:r>
          </a:p>
          <a:p>
            <a:pPr lvl="2"/>
            <a:endParaRPr lang="en-US" sz="4000" b="1" dirty="0">
              <a:solidFill>
                <a:schemeClr val="accent2"/>
              </a:solidFill>
            </a:endParaRPr>
          </a:p>
          <a:p>
            <a:pPr lvl="2"/>
            <a:endParaRPr lang="en-US" sz="4000" b="1" dirty="0"/>
          </a:p>
          <a:p>
            <a:pPr lvl="2"/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5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19AF6-A960-427A-9D1F-F1F6BF64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Course Structure for Foundation Module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77B6D2-5D94-4373-838B-8C7EA6242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25" y="1999288"/>
            <a:ext cx="8727967" cy="308954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BCD607-628E-4B10-A7BB-0E27013720AB}"/>
              </a:ext>
            </a:extLst>
          </p:cNvPr>
          <p:cNvSpPr/>
          <p:nvPr/>
        </p:nvSpPr>
        <p:spPr>
          <a:xfrm>
            <a:off x="1431235" y="3428999"/>
            <a:ext cx="10190922" cy="1659835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6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1F8-B4DC-4D70-829E-57E5F3D9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529" y="624110"/>
            <a:ext cx="9732083" cy="128089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Course Structure for academic activities.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F90A4-BEC6-4044-81E3-0541B562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4" y="1540189"/>
            <a:ext cx="8915400" cy="377762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Courses / ►</a:t>
            </a:r>
          </a:p>
          <a:p>
            <a:pPr lvl="1"/>
            <a:r>
              <a:rPr lang="en-US" sz="4000" dirty="0"/>
              <a:t> Undergraduate / ►</a:t>
            </a:r>
          </a:p>
          <a:p>
            <a:pPr lvl="2"/>
            <a:r>
              <a:rPr lang="en-US" sz="4000" dirty="0"/>
              <a:t> MBBS Degree </a:t>
            </a:r>
            <a:r>
              <a:rPr lang="en-US" sz="4000" dirty="0" err="1"/>
              <a:t>Programe</a:t>
            </a:r>
            <a:r>
              <a:rPr lang="en-US" sz="4000" dirty="0"/>
              <a:t> / ►</a:t>
            </a:r>
          </a:p>
          <a:p>
            <a:pPr lvl="3"/>
            <a:r>
              <a:rPr lang="en-US" sz="4000" dirty="0"/>
              <a:t> Department of Anatomy / ►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C0DD2-D186-4506-AB94-26BB13265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74" y="4686782"/>
            <a:ext cx="4227000" cy="32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73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146E-2B4B-4E01-8BFD-F255C94A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D87F-B7D0-4E22-B96C-D4FD74FF7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8470"/>
            <a:ext cx="8915400" cy="538038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b="1" dirty="0"/>
              <a:t> Book </a:t>
            </a:r>
            <a:r>
              <a:rPr lang="en-US" sz="2000" dirty="0"/>
              <a:t>- Multi-page resources with a book-like format. Teachers can export their Books as IMS CP (admin must allow teacher role to export IMS)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 File </a:t>
            </a:r>
            <a:r>
              <a:rPr lang="en-US" sz="2000" dirty="0"/>
              <a:t>- A picture, a pdf document, a spreadsheet, a sound file, a video file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Folder</a:t>
            </a:r>
            <a:r>
              <a:rPr lang="en-US" sz="2000" dirty="0"/>
              <a:t> - For helping organize files and one folder may contain other folders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Label </a:t>
            </a:r>
            <a:r>
              <a:rPr lang="en-US" sz="2000" dirty="0"/>
              <a:t>- Can be a few displayed words or an image used to separate resources and activities in a topic section, or can be a lengthy description or instructions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Page - The student sees a single, scrollable screen that a teacher creates with the robust HTML editor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URL - You can send the student to any place they can reach on their web browser, for example Wikipedia</a:t>
            </a:r>
          </a:p>
        </p:txBody>
      </p:sp>
    </p:spTree>
    <p:extLst>
      <p:ext uri="{BB962C8B-B14F-4D97-AF65-F5344CB8AC3E}">
        <p14:creationId xmlns:p14="http://schemas.microsoft.com/office/powerpoint/2010/main" val="106531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2C3C-20CF-4DE5-AEDA-25DF6F1D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1148-F1CA-449F-A6B5-EC91B732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1478"/>
            <a:ext cx="8915400" cy="5141844"/>
          </a:xfrm>
        </p:spPr>
        <p:txBody>
          <a:bodyPr>
            <a:noAutofit/>
          </a:bodyPr>
          <a:lstStyle/>
          <a:p>
            <a:r>
              <a:rPr lang="en-US" sz="2400" b="1" dirty="0"/>
              <a:t>Assignments</a:t>
            </a:r>
            <a:r>
              <a:rPr lang="en-US" sz="2400" dirty="0"/>
              <a:t> - Enable teachers to grade and give comments on uploaded files and assignments created on and off line</a:t>
            </a:r>
          </a:p>
          <a:p>
            <a:r>
              <a:rPr lang="en-US" sz="2400" b="1" dirty="0"/>
              <a:t>Chat</a:t>
            </a:r>
            <a:r>
              <a:rPr lang="en-US" sz="2400" dirty="0"/>
              <a:t> - Allows participants to have a real-time synchronous discussion</a:t>
            </a:r>
          </a:p>
          <a:p>
            <a:r>
              <a:rPr lang="en-US" sz="2400" b="1" dirty="0"/>
              <a:t>Choice</a:t>
            </a:r>
            <a:r>
              <a:rPr lang="en-US" sz="2400" dirty="0"/>
              <a:t> - A teacher asks a question and specifies a choice of multiple responses</a:t>
            </a:r>
          </a:p>
          <a:p>
            <a:r>
              <a:rPr lang="en-US" sz="2400" b="1" dirty="0"/>
              <a:t>Database</a:t>
            </a:r>
            <a:r>
              <a:rPr lang="en-US" sz="2400" dirty="0"/>
              <a:t> - Enables participants to create, maintain and search a bank of record entries</a:t>
            </a:r>
          </a:p>
          <a:p>
            <a:r>
              <a:rPr lang="en-US" sz="2400" b="1" dirty="0"/>
              <a:t>Feedback</a:t>
            </a:r>
            <a:r>
              <a:rPr lang="en-US" sz="2400" dirty="0"/>
              <a:t> - For creating and conducting surveys to collect feedback. </a:t>
            </a:r>
          </a:p>
          <a:p>
            <a:r>
              <a:rPr lang="en-US" sz="2400" b="1" dirty="0"/>
              <a:t>Forum</a:t>
            </a:r>
            <a:r>
              <a:rPr lang="en-US" sz="2400" dirty="0"/>
              <a:t> - Allows participants to have asynchronous discussions</a:t>
            </a:r>
          </a:p>
        </p:txBody>
      </p:sp>
    </p:spTree>
    <p:extLst>
      <p:ext uri="{BB962C8B-B14F-4D97-AF65-F5344CB8AC3E}">
        <p14:creationId xmlns:p14="http://schemas.microsoft.com/office/powerpoint/2010/main" val="357726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0975-D16C-4A85-980B-3331BF32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94FA7-082F-45DA-86F9-64169E53A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31235"/>
            <a:ext cx="8915400" cy="4929808"/>
          </a:xfrm>
        </p:spPr>
        <p:txBody>
          <a:bodyPr>
            <a:noAutofit/>
          </a:bodyPr>
          <a:lstStyle/>
          <a:p>
            <a:r>
              <a:rPr lang="en-US" sz="2400" b="1" dirty="0"/>
              <a:t>Glossary </a:t>
            </a:r>
            <a:r>
              <a:rPr lang="en-US" sz="2400" dirty="0"/>
              <a:t>- Enables participants to create and maintain a list of definitions, like a dictionary</a:t>
            </a:r>
          </a:p>
          <a:p>
            <a:r>
              <a:rPr lang="en-US" sz="2400" b="1" dirty="0"/>
              <a:t>Quiz</a:t>
            </a:r>
            <a:r>
              <a:rPr lang="en-US" sz="2400" dirty="0"/>
              <a:t> - Allows the teacher to design and set quiz tests, which may be automatically marked and feedback and/or to correct answers shown</a:t>
            </a:r>
          </a:p>
        </p:txBody>
      </p:sp>
    </p:spTree>
    <p:extLst>
      <p:ext uri="{BB962C8B-B14F-4D97-AF65-F5344CB8AC3E}">
        <p14:creationId xmlns:p14="http://schemas.microsoft.com/office/powerpoint/2010/main" val="364298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2565-10B4-4DF6-97DA-16F3690B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285" y="249511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965886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BFC5-D4BA-42B3-9479-AB42D78E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Zoom for online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A0E6-FAF3-4456-9F0D-CB941E35A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https://learn.zoom.us/</a:t>
            </a:r>
            <a:endParaRPr lang="en-US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7030A0"/>
              </a:solidFill>
            </a:endParaRPr>
          </a:p>
          <a:p>
            <a:pPr lvl="1"/>
            <a:r>
              <a:rPr lang="en-US" sz="3800" dirty="0">
                <a:solidFill>
                  <a:srgbClr val="7030A0"/>
                </a:solidFill>
              </a:rPr>
              <a:t>Platform based on the University system.</a:t>
            </a:r>
          </a:p>
          <a:p>
            <a:pPr lvl="1"/>
            <a:r>
              <a:rPr lang="en-US" sz="3800" dirty="0">
                <a:solidFill>
                  <a:srgbClr val="7030A0"/>
                </a:solidFill>
              </a:rPr>
              <a:t>300 participants</a:t>
            </a:r>
          </a:p>
          <a:p>
            <a:pPr lvl="1"/>
            <a:r>
              <a:rPr lang="en-US" sz="3800" dirty="0">
                <a:solidFill>
                  <a:srgbClr val="7030A0"/>
                </a:solidFill>
              </a:rPr>
              <a:t>No time limit</a:t>
            </a:r>
          </a:p>
        </p:txBody>
      </p:sp>
    </p:spTree>
    <p:extLst>
      <p:ext uri="{BB962C8B-B14F-4D97-AF65-F5344CB8AC3E}">
        <p14:creationId xmlns:p14="http://schemas.microsoft.com/office/powerpoint/2010/main" val="3069726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375F-FA04-45D9-8F2E-7D0C2067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Minimum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F357E-A7ED-4568-801D-5199405A1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Computer + Speaker + Mic + internet connection </a:t>
            </a:r>
          </a:p>
        </p:txBody>
      </p:sp>
    </p:spTree>
    <p:extLst>
      <p:ext uri="{BB962C8B-B14F-4D97-AF65-F5344CB8AC3E}">
        <p14:creationId xmlns:p14="http://schemas.microsoft.com/office/powerpoint/2010/main" val="2466009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10A4-FA1D-42B1-BA2B-B5842A75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Teacher will Publish following kind of details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5665D-343B-4EC3-90BB-C701314B1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4730"/>
            <a:ext cx="8915400" cy="54532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700" dirty="0"/>
              <a:t>Darshana/FOM is inviting you to a scheduled Zoom meeting.</a:t>
            </a:r>
          </a:p>
          <a:p>
            <a:pPr marL="0" indent="0">
              <a:buNone/>
            </a:pPr>
            <a:endParaRPr lang="en-US" sz="4700" dirty="0"/>
          </a:p>
          <a:p>
            <a:pPr marL="0" indent="0">
              <a:buNone/>
            </a:pPr>
            <a:r>
              <a:rPr lang="en-US" sz="4700" dirty="0"/>
              <a:t>Topic: Introduction to 43rd Batch</a:t>
            </a:r>
          </a:p>
          <a:p>
            <a:pPr marL="0" indent="0">
              <a:buNone/>
            </a:pPr>
            <a:r>
              <a:rPr lang="en-US" sz="4700" dirty="0"/>
              <a:t>Time: Feb 19, 2021 12:00 PM India</a:t>
            </a:r>
          </a:p>
          <a:p>
            <a:pPr marL="0" indent="0">
              <a:buNone/>
            </a:pPr>
            <a:endParaRPr lang="en-US" sz="4700" dirty="0"/>
          </a:p>
          <a:p>
            <a:pPr marL="0" indent="0">
              <a:buNone/>
            </a:pPr>
            <a:r>
              <a:rPr lang="en-US" sz="4700" dirty="0"/>
              <a:t>Join Zoom Meeting</a:t>
            </a:r>
          </a:p>
          <a:p>
            <a:pPr marL="0" indent="0">
              <a:buNone/>
            </a:pPr>
            <a:r>
              <a:rPr lang="en-US" sz="4700" dirty="0">
                <a:solidFill>
                  <a:srgbClr val="FFC000"/>
                </a:solidFill>
              </a:rPr>
              <a:t>https://learn.zoom.us/j/67405569433?pwd=WHBtanNRdnArSmVXK3BQRGhGOURrQT09</a:t>
            </a:r>
          </a:p>
          <a:p>
            <a:pPr marL="0" indent="0">
              <a:buNone/>
            </a:pPr>
            <a:endParaRPr lang="en-US" sz="47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700" dirty="0">
                <a:solidFill>
                  <a:srgbClr val="7030A0"/>
                </a:solidFill>
              </a:rPr>
              <a:t>Meeting ID: 674 0556 9433</a:t>
            </a:r>
          </a:p>
          <a:p>
            <a:pPr marL="0" indent="0">
              <a:buNone/>
            </a:pPr>
            <a:r>
              <a:rPr lang="en-US" sz="4700" dirty="0">
                <a:solidFill>
                  <a:srgbClr val="7030A0"/>
                </a:solidFill>
              </a:rPr>
              <a:t>Passcode: Ms#Yx$1a</a:t>
            </a:r>
          </a:p>
        </p:txBody>
      </p:sp>
    </p:spTree>
    <p:extLst>
      <p:ext uri="{BB962C8B-B14F-4D97-AF65-F5344CB8AC3E}">
        <p14:creationId xmlns:p14="http://schemas.microsoft.com/office/powerpoint/2010/main" val="316786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20B9-E0F3-4F18-8953-3074CFCB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4512B-BD15-47B9-9EC2-3FAEB362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63757"/>
            <a:ext cx="8915400" cy="4347465"/>
          </a:xfrm>
        </p:spPr>
        <p:txBody>
          <a:bodyPr>
            <a:normAutofit/>
          </a:bodyPr>
          <a:lstStyle/>
          <a:p>
            <a:r>
              <a:rPr lang="en-US" sz="4800" dirty="0">
                <a:hlinkClick r:id="rId2"/>
              </a:rPr>
              <a:t>http://www.medi.ruh.ac.lk/</a:t>
            </a:r>
            <a:endParaRPr lang="en-US" sz="4800" dirty="0"/>
          </a:p>
          <a:p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FE4CB-9E53-4935-A7AB-648E204AE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81" y="2851847"/>
            <a:ext cx="6019061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93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5A72-8802-48FA-8102-603B0309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How to connect to Zoom class room?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55A5-EBDA-4046-805E-AFA148579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98504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/>
              <a:t>Method 01: Use URL</a:t>
            </a:r>
          </a:p>
          <a:p>
            <a:r>
              <a:rPr lang="en-US" sz="4400" dirty="0">
                <a:solidFill>
                  <a:srgbClr val="FFC000"/>
                </a:solidFill>
              </a:rPr>
              <a:t>https://learn.zoom.us/j/67405569433?pwd=WHBtanNRdnArSmVXK3BQRGhGOURrQT09</a:t>
            </a:r>
          </a:p>
          <a:p>
            <a:endParaRPr lang="en-US" sz="4400" dirty="0"/>
          </a:p>
          <a:p>
            <a:r>
              <a:rPr lang="en-US" sz="4400" dirty="0"/>
              <a:t>Then it will ask to download and install the zoom application on your device.</a:t>
            </a:r>
          </a:p>
          <a:p>
            <a:r>
              <a:rPr lang="en-US" sz="4400" dirty="0"/>
              <a:t>Proceed it.</a:t>
            </a:r>
          </a:p>
          <a:p>
            <a:r>
              <a:rPr lang="en-US" sz="4400" dirty="0"/>
              <a:t>Then it will automatically connect to meeting or click on Launch Meeting button to connect.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16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5D74-558E-4D74-B5C0-CF14389E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How to connect to Zoom class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FE10-A651-43D0-A7DE-9AD66F66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Method 02:</a:t>
            </a:r>
          </a:p>
          <a:p>
            <a:r>
              <a:rPr lang="en-US" sz="4400" dirty="0"/>
              <a:t>First install Zoom app on your device</a:t>
            </a:r>
          </a:p>
          <a:p>
            <a:r>
              <a:rPr lang="en-US" sz="4400" dirty="0"/>
              <a:t> https://zoom.us/download</a:t>
            </a:r>
          </a:p>
          <a:p>
            <a:pPr marL="0" indent="0">
              <a:buNone/>
            </a:pPr>
            <a:r>
              <a:rPr lang="en-US" sz="4400" dirty="0"/>
              <a:t>Then use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Meeting ID: 674 0556 9433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Passcode: Ms#Yx$1a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60512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21F1-8174-44E8-A67A-25C8B4A3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Important!!!!!!!!!!!!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33B99-5601-4CC3-B337-9EAACE44E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Rename your name as Registration Number.</a:t>
            </a:r>
          </a:p>
          <a:p>
            <a:r>
              <a:rPr lang="en-US" sz="4800" dirty="0"/>
              <a:t>Your attendance will record with this.</a:t>
            </a:r>
          </a:p>
        </p:txBody>
      </p:sp>
    </p:spTree>
    <p:extLst>
      <p:ext uri="{BB962C8B-B14F-4D97-AF65-F5344CB8AC3E}">
        <p14:creationId xmlns:p14="http://schemas.microsoft.com/office/powerpoint/2010/main" val="383481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8987-9A08-4E03-A344-DB4F4D51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interface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574BE1-678F-4707-BEC1-1F7194245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955" t="20354" b="13164"/>
          <a:stretch/>
        </p:blipFill>
        <p:spPr>
          <a:xfrm>
            <a:off x="2592925" y="1390129"/>
            <a:ext cx="8615638" cy="45866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516DC23-5F6D-42F1-AB39-2E85B6C679F9}"/>
              </a:ext>
            </a:extLst>
          </p:cNvPr>
          <p:cNvSpPr/>
          <p:nvPr/>
        </p:nvSpPr>
        <p:spPr>
          <a:xfrm>
            <a:off x="8335617" y="881269"/>
            <a:ext cx="3168995" cy="2113722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85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B53D-AA41-480C-A1D1-F35021D0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University of Ruhuna,</a:t>
            </a:r>
            <a:br>
              <a:rPr lang="en-GB" sz="4800" dirty="0"/>
            </a:br>
            <a:r>
              <a:rPr lang="en-GB" sz="4800" dirty="0"/>
              <a:t>Management Information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64F9-B11F-4B02-8F37-37A263E8D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380" y="2973846"/>
            <a:ext cx="10549740" cy="3777622"/>
          </a:xfrm>
        </p:spPr>
        <p:txBody>
          <a:bodyPr>
            <a:normAutofit/>
          </a:bodyPr>
          <a:lstStyle/>
          <a:p>
            <a:r>
              <a:rPr lang="en-GB" sz="4800" dirty="0">
                <a:hlinkClick r:id="rId2"/>
              </a:rPr>
              <a:t>https://paravi.ruh.ac.lk/prerumis/</a:t>
            </a:r>
            <a:endParaRPr lang="en-GB" sz="4800" dirty="0"/>
          </a:p>
          <a:p>
            <a:endParaRPr lang="en-GB" sz="4800" dirty="0"/>
          </a:p>
          <a:p>
            <a:r>
              <a:rPr lang="en-GB" sz="4800" dirty="0"/>
              <a:t>Username: md202058**</a:t>
            </a:r>
          </a:p>
          <a:p>
            <a:r>
              <a:rPr lang="en-GB" sz="4800" dirty="0"/>
              <a:t>Password: A/L index No</a:t>
            </a:r>
          </a:p>
        </p:txBody>
      </p:sp>
    </p:spTree>
    <p:extLst>
      <p:ext uri="{BB962C8B-B14F-4D97-AF65-F5344CB8AC3E}">
        <p14:creationId xmlns:p14="http://schemas.microsoft.com/office/powerpoint/2010/main" val="1126625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618B-3369-4724-943D-1B949FEF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534" y="2310619"/>
            <a:ext cx="8911687" cy="223676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Faculty of Medicine Management Information System (FMEMIS)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10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F04C-3AB1-4057-BFED-B4A33204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FMEMIS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C29DE-63F0-4FFD-9214-83FFDD1A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/>
              <a:t>Usage:</a:t>
            </a:r>
          </a:p>
          <a:p>
            <a:endParaRPr lang="en-US" sz="4400" dirty="0"/>
          </a:p>
          <a:p>
            <a:pPr lvl="1"/>
            <a:r>
              <a:rPr lang="en-US" sz="4400" dirty="0"/>
              <a:t>Manage student personal and academic data.</a:t>
            </a:r>
          </a:p>
          <a:p>
            <a:pPr lvl="2"/>
            <a:r>
              <a:rPr lang="en-US" sz="4400" dirty="0"/>
              <a:t>Ex: Examination registration</a:t>
            </a:r>
          </a:p>
          <a:p>
            <a:pPr lvl="2"/>
            <a:r>
              <a:rPr lang="en-US" sz="4400" dirty="0"/>
              <a:t>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75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5456-5591-468A-A726-4A2DC6D8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Access the </a:t>
            </a:r>
            <a:r>
              <a:rPr lang="en-US" sz="4800" b="1" dirty="0"/>
              <a:t>FMEMIS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1E83-8B8E-49E6-8819-31BF2145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597" y="2752579"/>
            <a:ext cx="10405403" cy="1580271"/>
          </a:xfrm>
        </p:spPr>
        <p:txBody>
          <a:bodyPr>
            <a:normAutofit/>
          </a:bodyPr>
          <a:lstStyle/>
          <a:p>
            <a:r>
              <a:rPr lang="en-US" sz="4800" b="1" dirty="0"/>
              <a:t>https://paravi.ruh.ac.lk/fomemis</a:t>
            </a:r>
          </a:p>
        </p:txBody>
      </p:sp>
    </p:spTree>
    <p:extLst>
      <p:ext uri="{BB962C8B-B14F-4D97-AF65-F5344CB8AC3E}">
        <p14:creationId xmlns:p14="http://schemas.microsoft.com/office/powerpoint/2010/main" val="969866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E697-75F1-4366-8F9E-E30A68C4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Login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1A7CC-8298-48CC-A53A-F282256C4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Login details will be given later.</a:t>
            </a:r>
          </a:p>
        </p:txBody>
      </p:sp>
    </p:spTree>
    <p:extLst>
      <p:ext uri="{BB962C8B-B14F-4D97-AF65-F5344CB8AC3E}">
        <p14:creationId xmlns:p14="http://schemas.microsoft.com/office/powerpoint/2010/main" val="2577437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183-FB54-4941-A2B5-0AA69E20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478A7-D8A6-4C96-ABB4-D66D3A00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8915400" cy="3777622"/>
          </a:xfrm>
        </p:spPr>
        <p:txBody>
          <a:bodyPr>
            <a:noAutofit/>
          </a:bodyPr>
          <a:lstStyle/>
          <a:p>
            <a:r>
              <a:rPr lang="en-US" sz="4400" dirty="0"/>
              <a:t>If any problem</a:t>
            </a:r>
          </a:p>
          <a:p>
            <a:r>
              <a:rPr lang="en-US" sz="4400" dirty="0"/>
              <a:t>Send email to </a:t>
            </a:r>
            <a:r>
              <a:rPr lang="en-US" sz="4400" dirty="0">
                <a:hlinkClick r:id="rId2"/>
              </a:rPr>
              <a:t>it@med.ruh.ac.lk</a:t>
            </a:r>
            <a:endParaRPr lang="en-US" sz="4400" dirty="0"/>
          </a:p>
          <a:p>
            <a:r>
              <a:rPr lang="en-US" sz="4400" dirty="0"/>
              <a:t>With your name, registration number,</a:t>
            </a:r>
          </a:p>
          <a:p>
            <a:r>
              <a:rPr lang="en-US" sz="4400" dirty="0"/>
              <a:t>OR Call 09122*****</a:t>
            </a:r>
          </a:p>
        </p:txBody>
      </p:sp>
    </p:spTree>
    <p:extLst>
      <p:ext uri="{BB962C8B-B14F-4D97-AF65-F5344CB8AC3E}">
        <p14:creationId xmlns:p14="http://schemas.microsoft.com/office/powerpoint/2010/main" val="132124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B7C6-88F4-4CF9-BD8F-48290271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Learning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A1A4F0-CCE1-4A9C-A214-9EB6002F8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24" y="2133600"/>
            <a:ext cx="6762977" cy="3778250"/>
          </a:xfrm>
        </p:spPr>
      </p:pic>
    </p:spTree>
    <p:extLst>
      <p:ext uri="{BB962C8B-B14F-4D97-AF65-F5344CB8AC3E}">
        <p14:creationId xmlns:p14="http://schemas.microsoft.com/office/powerpoint/2010/main" val="3414400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C743-A606-4D11-9994-5E37F0A2A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4453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8BAA-222D-4072-AA74-AC4A30AD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27A4-7AA9-479B-80DF-9188AF75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3" y="2133600"/>
            <a:ext cx="10296939" cy="4585252"/>
          </a:xfrm>
        </p:spPr>
        <p:txBody>
          <a:bodyPr>
            <a:normAutofit/>
          </a:bodyPr>
          <a:lstStyle/>
          <a:p>
            <a:r>
              <a:rPr lang="en-US" sz="4400" dirty="0"/>
              <a:t>Learning Management System (LMS)</a:t>
            </a:r>
          </a:p>
          <a:p>
            <a:r>
              <a:rPr lang="en-US" sz="4400" dirty="0"/>
              <a:t>Zoom</a:t>
            </a:r>
          </a:p>
          <a:p>
            <a:r>
              <a:rPr lang="en-US" sz="4400" dirty="0"/>
              <a:t>Faculty of Medicine Management Information System (FMEMIS)</a:t>
            </a:r>
          </a:p>
        </p:txBody>
      </p:sp>
    </p:spTree>
    <p:extLst>
      <p:ext uri="{BB962C8B-B14F-4D97-AF65-F5344CB8AC3E}">
        <p14:creationId xmlns:p14="http://schemas.microsoft.com/office/powerpoint/2010/main" val="276139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B770-87D7-424D-8BFA-DAA01866F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321904"/>
            <a:ext cx="8915399" cy="2262781"/>
          </a:xfrm>
        </p:spPr>
        <p:txBody>
          <a:bodyPr/>
          <a:lstStyle/>
          <a:p>
            <a:r>
              <a:rPr lang="en-US" dirty="0"/>
              <a:t>Introduction to LMS</a:t>
            </a:r>
          </a:p>
        </p:txBody>
      </p:sp>
    </p:spTree>
    <p:extLst>
      <p:ext uri="{BB962C8B-B14F-4D97-AF65-F5344CB8AC3E}">
        <p14:creationId xmlns:p14="http://schemas.microsoft.com/office/powerpoint/2010/main" val="238654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62DC-F423-4954-872B-77585230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194" y="410817"/>
            <a:ext cx="8915400" cy="5605669"/>
          </a:xfrm>
        </p:spPr>
        <p:txBody>
          <a:bodyPr>
            <a:normAutofit/>
          </a:bodyPr>
          <a:lstStyle/>
          <a:p>
            <a:r>
              <a:rPr lang="en-US" sz="4000" dirty="0"/>
              <a:t>Learning Management System</a:t>
            </a:r>
          </a:p>
          <a:p>
            <a:pPr lvl="1"/>
            <a:r>
              <a:rPr lang="en-US" sz="4000" dirty="0"/>
              <a:t>A learning management system (LMS) is a software application for the administration, documentation, tracking, reporting and delivery of educational courses or training programs.</a:t>
            </a:r>
          </a:p>
        </p:txBody>
      </p:sp>
    </p:spTree>
    <p:extLst>
      <p:ext uri="{BB962C8B-B14F-4D97-AF65-F5344CB8AC3E}">
        <p14:creationId xmlns:p14="http://schemas.microsoft.com/office/powerpoint/2010/main" val="213006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EE37-DA4E-49AE-8DEF-94C6E4CD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application-Proprietary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906B8-BC77-403F-B3CB-EC560FA6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r>
              <a:rPr lang="en-US" dirty="0"/>
              <a:t> Blackboard Learning System</a:t>
            </a:r>
          </a:p>
          <a:p>
            <a:r>
              <a:rPr lang="en-US" dirty="0"/>
              <a:t>    CERTPOINT Systems Inc.</a:t>
            </a:r>
          </a:p>
          <a:p>
            <a:r>
              <a:rPr lang="en-US" dirty="0"/>
              <a:t>    Desire2Learn or Brightspace</a:t>
            </a:r>
          </a:p>
          <a:p>
            <a:r>
              <a:rPr lang="en-US" dirty="0"/>
              <a:t>    eCollege</a:t>
            </a:r>
          </a:p>
          <a:p>
            <a:r>
              <a:rPr lang="en-US" dirty="0"/>
              <a:t>    Edmodo</a:t>
            </a:r>
          </a:p>
          <a:p>
            <a:r>
              <a:rPr lang="en-US" dirty="0"/>
              <a:t>    </a:t>
            </a:r>
            <a:r>
              <a:rPr lang="en-US" dirty="0" err="1"/>
              <a:t>EduNxt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Engrade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GlobalScholar</a:t>
            </a:r>
            <a:endParaRPr lang="en-US" dirty="0"/>
          </a:p>
          <a:p>
            <a:r>
              <a:rPr lang="en-US" dirty="0"/>
              <a:t>    Glow (Scottish Schools National Intranet)</a:t>
            </a:r>
          </a:p>
          <a:p>
            <a:r>
              <a:rPr lang="en-US" dirty="0"/>
              <a:t>    </a:t>
            </a:r>
            <a:r>
              <a:rPr lang="en-US" dirty="0" err="1"/>
              <a:t>HotChalk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JoomlaLMS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Kannu</a:t>
            </a:r>
            <a:endParaRPr lang="en-US" dirty="0"/>
          </a:p>
          <a:p>
            <a:r>
              <a:rPr lang="en-US" dirty="0"/>
              <a:t>    Latitude Learning LLC</a:t>
            </a:r>
          </a:p>
          <a:p>
            <a:r>
              <a:rPr lang="en-US" dirty="0"/>
              <a:t>    SAP</a:t>
            </a:r>
          </a:p>
          <a:p>
            <a:r>
              <a:rPr lang="en-US" dirty="0"/>
              <a:t>    Schoology</a:t>
            </a:r>
          </a:p>
          <a:p>
            <a:r>
              <a:rPr lang="en-US" dirty="0"/>
              <a:t>    Skillsoft</a:t>
            </a:r>
          </a:p>
          <a:p>
            <a:r>
              <a:rPr lang="en-US" dirty="0"/>
              <a:t>    </a:t>
            </a:r>
            <a:r>
              <a:rPr lang="en-US" dirty="0" err="1"/>
              <a:t>Spongelab</a:t>
            </a:r>
            <a:endParaRPr lang="en-US" dirty="0"/>
          </a:p>
          <a:p>
            <a:r>
              <a:rPr lang="en-US" dirty="0"/>
              <a:t>    SuccessFactors</a:t>
            </a:r>
          </a:p>
          <a:p>
            <a:r>
              <a:rPr lang="en-US" dirty="0"/>
              <a:t>    SumTotal Systems</a:t>
            </a:r>
          </a:p>
          <a:p>
            <a:r>
              <a:rPr lang="en-US" dirty="0"/>
              <a:t>    </a:t>
            </a:r>
            <a:r>
              <a:rPr lang="en-US" dirty="0" err="1"/>
              <a:t>Taleo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Uzity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WizIQ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9A8B1-1432-4252-ABE6-E363B8C9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application-Cloud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4106-77E1-4869-995D-C6A88E88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    </a:t>
            </a:r>
            <a:r>
              <a:rPr lang="en-US" dirty="0" err="1"/>
              <a:t>CallidusCloud</a:t>
            </a:r>
            <a:endParaRPr lang="en-US" dirty="0"/>
          </a:p>
          <a:p>
            <a:r>
              <a:rPr lang="en-US" dirty="0"/>
              <a:t>    Cornerstone OnDemand Inc.</a:t>
            </a:r>
          </a:p>
          <a:p>
            <a:r>
              <a:rPr lang="en-US" dirty="0"/>
              <a:t>    </a:t>
            </a:r>
            <a:r>
              <a:rPr lang="en-US" dirty="0" err="1"/>
              <a:t>DoceboLMS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EthosCE</a:t>
            </a:r>
            <a:endParaRPr lang="en-US" dirty="0"/>
          </a:p>
          <a:p>
            <a:r>
              <a:rPr lang="en-US" dirty="0"/>
              <a:t>    Google Classroom</a:t>
            </a:r>
          </a:p>
          <a:p>
            <a:r>
              <a:rPr lang="en-US" dirty="0"/>
              <a:t>    </a:t>
            </a:r>
            <a:r>
              <a:rPr lang="en-US" dirty="0" err="1"/>
              <a:t>Grovo</a:t>
            </a:r>
            <a:endParaRPr lang="en-US" dirty="0"/>
          </a:p>
          <a:p>
            <a:r>
              <a:rPr lang="en-US" dirty="0"/>
              <a:t>    Growth Engineering</a:t>
            </a:r>
          </a:p>
          <a:p>
            <a:r>
              <a:rPr lang="en-US" dirty="0"/>
              <a:t>    Halogen Software</a:t>
            </a:r>
          </a:p>
          <a:p>
            <a:r>
              <a:rPr lang="en-US" dirty="0"/>
              <a:t>    </a:t>
            </a:r>
            <a:r>
              <a:rPr lang="en-US" dirty="0" err="1"/>
              <a:t>Inquisiq</a:t>
            </a:r>
            <a:r>
              <a:rPr lang="en-US" dirty="0"/>
              <a:t> R3</a:t>
            </a:r>
          </a:p>
          <a:p>
            <a:r>
              <a:rPr lang="en-US" dirty="0"/>
              <a:t>    </a:t>
            </a:r>
            <a:r>
              <a:rPr lang="en-US" dirty="0" err="1"/>
              <a:t>itslearning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Kannu</a:t>
            </a:r>
            <a:endParaRPr lang="en-US" dirty="0"/>
          </a:p>
          <a:p>
            <a:r>
              <a:rPr lang="en-US" dirty="0"/>
              <a:t>    Latitude Learning</a:t>
            </a:r>
          </a:p>
          <a:p>
            <a:r>
              <a:rPr lang="en-US" dirty="0"/>
              <a:t>    Litmos</a:t>
            </a:r>
          </a:p>
          <a:p>
            <a:r>
              <a:rPr lang="en-US" dirty="0"/>
              <a:t>    </a:t>
            </a:r>
            <a:r>
              <a:rPr lang="en-US" dirty="0" err="1"/>
              <a:t>Udutu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WizIQ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7898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879</TotalTime>
  <Words>1095</Words>
  <Application>Microsoft Office PowerPoint</Application>
  <PresentationFormat>Widescreen</PresentationFormat>
  <Paragraphs>189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Wingdings 3</vt:lpstr>
      <vt:lpstr>Wisp</vt:lpstr>
      <vt:lpstr>Faculty of Medicine University of Ruhuna</vt:lpstr>
      <vt:lpstr>Introduction to Information Systems  of the Faculty of Medicine.</vt:lpstr>
      <vt:lpstr>Website</vt:lpstr>
      <vt:lpstr>Distance Learning</vt:lpstr>
      <vt:lpstr>Solution</vt:lpstr>
      <vt:lpstr>Introduction to LMS</vt:lpstr>
      <vt:lpstr>PowerPoint Presentation</vt:lpstr>
      <vt:lpstr>List of application-Proprietary</vt:lpstr>
      <vt:lpstr>List of application-Cloud base</vt:lpstr>
      <vt:lpstr>List of application-Open source</vt:lpstr>
      <vt:lpstr>Moodle</vt:lpstr>
      <vt:lpstr>How to access Faculty of Medicine LMS?</vt:lpstr>
      <vt:lpstr>Minimum Requirement</vt:lpstr>
      <vt:lpstr>Log in to the system</vt:lpstr>
      <vt:lpstr>Login Details</vt:lpstr>
      <vt:lpstr>Login Details (cont..)</vt:lpstr>
      <vt:lpstr>Change Password</vt:lpstr>
      <vt:lpstr>PowerPoint Presentation</vt:lpstr>
      <vt:lpstr>PowerPoint Presentation</vt:lpstr>
      <vt:lpstr>Course Structure for Foundation Module</vt:lpstr>
      <vt:lpstr>Course Structure for Foundation Module</vt:lpstr>
      <vt:lpstr>Course Structure for academic activities.</vt:lpstr>
      <vt:lpstr>Resources  </vt:lpstr>
      <vt:lpstr>Activities </vt:lpstr>
      <vt:lpstr>Activities more</vt:lpstr>
      <vt:lpstr>Zoom</vt:lpstr>
      <vt:lpstr>Zoom for online teaching</vt:lpstr>
      <vt:lpstr>Minimum Requirement</vt:lpstr>
      <vt:lpstr>Teacher will Publish following kind of details  </vt:lpstr>
      <vt:lpstr>How to connect to Zoom class room?</vt:lpstr>
      <vt:lpstr>How to connect to Zoom class room</vt:lpstr>
      <vt:lpstr>Important!!!!!!!!!!!!</vt:lpstr>
      <vt:lpstr>Zoom interface</vt:lpstr>
      <vt:lpstr>University of Ruhuna, Management Information System</vt:lpstr>
      <vt:lpstr>Faculty of Medicine Management Information System (FMEMIS) </vt:lpstr>
      <vt:lpstr>FMEMIS</vt:lpstr>
      <vt:lpstr>Access the FMEMIS</vt:lpstr>
      <vt:lpstr>Login details</vt:lpstr>
      <vt:lpstr>Problem?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LMS</dc:title>
  <dc:creator>itu -01</dc:creator>
  <cp:lastModifiedBy>Ewis</cp:lastModifiedBy>
  <cp:revision>60</cp:revision>
  <dcterms:created xsi:type="dcterms:W3CDTF">2018-10-02T04:51:05Z</dcterms:created>
  <dcterms:modified xsi:type="dcterms:W3CDTF">2021-02-19T07:40:30Z</dcterms:modified>
</cp:coreProperties>
</file>